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Firstly, we get data from Yahoo Finance API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use the Jupyter notebook to remove the data we don’t want. To create the table for SQL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table from SQL to AWS.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Next, We  connect AWS to Jupiter notebook to do machine learning.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we use Tableau f</a:t>
            </a:r>
            <a:r>
              <a:rPr lang="en-GB" sz="10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GB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visualization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choose 55 companies that have an average ESG score of 20.27 from 20 different industries.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find two incidents that have a big influence ESG SCORE,  that are customer and business ethics.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these 55 companies, we also have their stock price change in the past five years.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know Does have any relationship between ESG score and stock price. Or can we use EGS to predict stock price?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sucharita to talk more about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3f5e35dd_3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3f5e35dd_3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r>
              <a:rPr lang="en-GB">
                <a:solidFill>
                  <a:schemeClr val="dk1"/>
                </a:solidFill>
              </a:rPr>
              <a:t>3:30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Presenter: Sucharita</a:t>
            </a:r>
            <a:br>
              <a:rPr lang="en-GB"/>
            </a:br>
            <a:r>
              <a:rPr lang="en-GB"/>
              <a:t>To make people start doing ESG investing – we do an ML  Stock predictions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First linear regression but it cannot predict beyond few days , cannot handle non linear data having trends/seasonality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facebook prophet doesn’t need prior knowledge in time series , goo for trends but for exact buy/sell sigmals ARIMA /SARIMA would be better.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 can set seasonality, holidays , growth as user defined parameters.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fourier order – how quickly seasonality changes. seasonality mode –multiplicate means change in seasonality is not same every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performance of fb prophet for apple  actual from 2017 to March 2022, forecast till 2023.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Mean absolute percentage error is 12 % and rmse is 18.35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Reduce MAPE to below 10% by setting holidays , changing seasonality configurations etc.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Average mape for all 55 stocks is: 0.15319351039177415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fbprophet: to find out the accuracy of the model , Making 3 forecasts with cutoffs between 2020-03-20 00:00:00 and 2021-03-15 00:00:00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br>
              <a:rPr lang="en-GB"/>
            </a:br>
            <a:r>
              <a:rPr lang="en-GB"/>
              <a:t>The R2 was a dismal .017 because the 55 datapoints is too less. Quandl and Bloomberg have historical ESG data but they are not freely available . Only latest ESG data is freely available. We would have gone for 5000 stocks </a:t>
            </a:r>
            <a:r>
              <a:rPr lang="en-GB"/>
              <a:t>irrespective</a:t>
            </a:r>
            <a:r>
              <a:rPr lang="en-GB"/>
              <a:t> of the stocks for prediction and worked out this model.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cef679f8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cef679f8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5:40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Result of the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offers integration with our database increasing longevity and reusability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provides clean and easy ways to visualize our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Storyboards allow our users to interact with our dashboard to drill down and learn more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3f5e35dd_3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43f5e35dd_3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check: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 </a:t>
            </a:r>
            <a:r>
              <a:rPr lang="en-GB"/>
              <a:t>Demo of interactive dashboard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out: if Demo doesn’t work - continue via next 5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vs RoE (bubble)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by industry (bar)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Red flags (# of incidents) by 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 performance over time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0" name="Google Shape;310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5" name="Google Shape;315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5" name="Google Shape;325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30" name="Google Shape;330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43f5e35dd_3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43f5e35dd_3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Recommendation for future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 </a:t>
            </a:r>
            <a:r>
              <a:rPr lang="en-GB"/>
              <a:t>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43f5e35dd_3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43f5e35dd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Imaginary titles are based on roles taken during our presentation.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Teamwork went into every step of process so all members could contribute to all aspects of the project.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3f5e3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3f5e3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</a:t>
            </a:r>
            <a:r>
              <a:rPr lang="en-GB"/>
              <a:t>: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3f5e35dd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43f5e35dd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Deliverable: Recommendation for future analysis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reduce MAPE on predictions using hyperparameter tuning on each stock.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checkout ARIMA. LSTM Models for better performance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update the tables periodically in future as data changes and have a database of historical ESG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43f5e35dd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43f5e35dd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br>
              <a:rPr lang="en-GB">
                <a:solidFill>
                  <a:schemeClr val="dk1"/>
                </a:solidFill>
              </a:rPr>
            </a:b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Environment (E)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: 56% of population lives in cities and towns and account for 70% of CO</a:t>
            </a:r>
            <a:r>
              <a:rPr baseline="-25000" lang="en-GB" sz="1200">
                <a:solidFill>
                  <a:srgbClr val="24292E"/>
                </a:solidFill>
                <a:highlight>
                  <a:schemeClr val="lt1"/>
                </a:highlight>
              </a:rPr>
              <a:t>2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 emissions by 2050 70% will live in towns and cities. The global temperature will rise by 1.5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 if we have Net Zero Emissions of CO</a:t>
            </a:r>
            <a:r>
              <a:rPr baseline="-25000" lang="en-GB" sz="12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 by 2050 otherwise may be more than 3.5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We want to know whether about the company’s energy use , waste, pollution, natural resource conservation, treatment of animals etc.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Social (S):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The global population is 8 billion set to rise to 8.5 billion by 2030 and 9.7 billion by 2050. </a:t>
            </a:r>
            <a:r>
              <a:rPr lang="en-GB" sz="1200">
                <a:solidFill>
                  <a:srgbClr val="1D2228"/>
                </a:solidFill>
              </a:rPr>
              <a:t>Community Relations and Human Rights, Workplace Health and Safety, Diversity and Inclusion cannot be overlooked.</a:t>
            </a:r>
            <a:endParaRPr sz="1200">
              <a:solidFill>
                <a:srgbClr val="1D22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We want to know company’s does a company donate a portion to local communities , and all points mentioned above in grey.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Governance(G):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Company uses accurate and transparent accounting methods, stockholder’s allowed to vote on important issues and all mentioned in grey above.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Questions the team hopes to answer with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3f5e35dd_3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3f5e35dd_3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Forbes: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Sustainability parameters like environment, social, even public sentiment for various companies which have been rated highly based on their ESG initiatives.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-GB">
                <a:solidFill>
                  <a:schemeClr val="dk1"/>
                </a:solidFill>
              </a:rPr>
              <a:t>Performance metrics like RoE, RoA,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Yahoo!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Five years of historical stock price data to predict the stock prices using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4292E"/>
                </a:solidFill>
                <a:highlight>
                  <a:schemeClr val="lt1"/>
                </a:highlight>
              </a:rPr>
              <a:t>Our Database contains:</a:t>
            </a:r>
            <a:endParaRPr b="1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controversy_type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business_controversy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esg_full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stock_details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3f5e35dd_3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3f5e35dd_3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3f5e35dd_3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3f5e35dd_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the tools we use in our projects; I will give more detail in data Exploration part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.xml"/><Relationship Id="rId10" Type="http://schemas.openxmlformats.org/officeDocument/2006/relationships/slide" Target="/ppt/slides/slide14.xml"/><Relationship Id="rId13" Type="http://schemas.openxmlformats.org/officeDocument/2006/relationships/slide" Target="/ppt/slides/slide29.xml"/><Relationship Id="rId12" Type="http://schemas.openxmlformats.org/officeDocument/2006/relationships/slide" Target="/ppt/slides/slide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9" Type="http://schemas.openxmlformats.org/officeDocument/2006/relationships/slide" Target="/ppt/slides/slide8.xml"/><Relationship Id="rId15" Type="http://schemas.openxmlformats.org/officeDocument/2006/relationships/slide" Target="/ppt/slides/slide30.xml"/><Relationship Id="rId14" Type="http://schemas.openxmlformats.org/officeDocument/2006/relationships/slide" Target="/ppt/slides/slide31.xml"/><Relationship Id="rId17" Type="http://schemas.openxmlformats.org/officeDocument/2006/relationships/slide" Target="/ppt/slides/slide31.xml"/><Relationship Id="rId16" Type="http://schemas.openxmlformats.org/officeDocument/2006/relationships/slide" Target="/ppt/slides/slide31.xml"/><Relationship Id="rId5" Type="http://schemas.openxmlformats.org/officeDocument/2006/relationships/slide" Target="/ppt/slides/slide6.xml"/><Relationship Id="rId6" Type="http://schemas.openxmlformats.org/officeDocument/2006/relationships/slide" Target="/ppt/slides/slide5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www.forbes.com/just-companies/" TargetMode="External"/><Relationship Id="rId6" Type="http://schemas.openxmlformats.org/officeDocument/2006/relationships/hyperlink" Target="https://en.wikipedia.org/wiki/Environmental,_social_and_corporate_governance" TargetMode="External"/><Relationship Id="rId7" Type="http://schemas.openxmlformats.org/officeDocument/2006/relationships/hyperlink" Target="https://ecyy.medium.com/forecasting-by-fb-prophet-in-colab-c9d4db2d4195" TargetMode="External"/><Relationship Id="rId8" Type="http://schemas.openxmlformats.org/officeDocument/2006/relationships/hyperlink" Target="https://www.analyticsvidhya.com/blog/2021/07/stock-prices-analysis-with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400"/>
              <a:t>Can you invest on stocks based on their sustainability ratings?</a:t>
            </a:r>
            <a:endParaRPr b="1" sz="1400"/>
          </a:p>
        </p:txBody>
      </p:sp>
      <p:sp>
        <p:nvSpPr>
          <p:cNvPr id="117" name="Google Shape;117;p16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538825" y="46290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Exploration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209400" y="1062175"/>
            <a:ext cx="5534926" cy="292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5"/>
          <p:cNvSpPr txBox="1"/>
          <p:nvPr/>
        </p:nvSpPr>
        <p:spPr>
          <a:xfrm>
            <a:off x="5971925" y="462900"/>
            <a:ext cx="28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Primary tools used in the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830325" y="1183450"/>
            <a:ext cx="3000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1C232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Python</a:t>
            </a:r>
            <a:endParaRPr b="1" sz="1500">
              <a:solidFill>
                <a:srgbClr val="F1C232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Finance API</a:t>
            </a:r>
            <a:endParaRPr b="1" sz="1500">
              <a:solidFill>
                <a:srgbClr val="FFD966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SQL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AWS Tableau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ESG scores distribution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73" y="1899395"/>
            <a:ext cx="3094265" cy="2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8" y="1899395"/>
            <a:ext cx="5629282" cy="26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Controversies(incidents) to </a:t>
            </a:r>
            <a:r>
              <a:rPr lang="en-GB"/>
              <a:t>influence</a:t>
            </a:r>
            <a:r>
              <a:rPr lang="en-GB"/>
              <a:t> the ESG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798175" y="1984400"/>
            <a:ext cx="6493774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Stocks Prices In the Past Five Year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1322" t="3437"/>
          <a:stretch/>
        </p:blipFill>
        <p:spPr>
          <a:xfrm>
            <a:off x="634975" y="1956350"/>
            <a:ext cx="7116773" cy="26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Machine Learning</a:t>
            </a:r>
            <a:endParaRPr sz="1200"/>
          </a:p>
        </p:txBody>
      </p:sp>
      <p:sp>
        <p:nvSpPr>
          <p:cNvPr id="249" name="Google Shape;249;p29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Stock Predictions</a:t>
            </a:r>
            <a:endParaRPr sz="2600">
              <a:solidFill>
                <a:schemeClr val="lt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Facebook Prophet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0" y="1673150"/>
            <a:ext cx="4610724" cy="24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999" y="1318650"/>
            <a:ext cx="7477829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Machine Learning for Stock prediction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first model was linear regression which could not predict stocks beyond a few days due to trends and non-linearity, so finally fbprophet was chosen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does not require much prior knowledge of forecasting time series data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an additive model where non-linear trends are fit with yearly, weekly, and daily seasonality, plus holiday effects.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robust to missing data and shifts in the trend, and typically handles outliers well.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generally recommended only for time series where the only informative signals are trends, and the residuals are just noise.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other models like ARIMA outperform Prophet when trends are not too important.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fbprophet Model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1516" t="2143"/>
          <a:stretch/>
        </p:blipFill>
        <p:spPr>
          <a:xfrm>
            <a:off x="870850" y="1918025"/>
            <a:ext cx="5553551" cy="2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 prophet performance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Plot for Apple stock </a:t>
            </a:r>
            <a:endParaRPr/>
          </a:p>
        </p:txBody>
      </p:sp>
      <p:sp>
        <p:nvSpPr>
          <p:cNvPr id="269" name="Google Shape;269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Apple stock performance for fbprophet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2" y="2410259"/>
            <a:ext cx="3379607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760" y="2359200"/>
            <a:ext cx="4544059" cy="1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96976" y="441056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1400"/>
              <a:t>     Apple - Forecast for AAPL stock             Apple - Mean absolute percentage error(MAPE)           	</a:t>
            </a:r>
            <a:br>
              <a:rPr lang="en-GB"/>
            </a:b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925" y="1312621"/>
            <a:ext cx="4260177" cy="26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359" y="1334008"/>
            <a:ext cx="3034224" cy="2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730000" y="1318650"/>
            <a:ext cx="3971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Things to do differently</a:t>
            </a:r>
            <a:endParaRPr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5310300" y="3906700"/>
            <a:ext cx="33417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P-value:	0.349886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Equation:	Difference = 3.4344*ESG + 130.501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R-squared: 	.017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04325" y="1984050"/>
            <a:ext cx="36108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vs. stock price correlation: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55 data points , historical esg data not free so model was discarded.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have collected esg data from 100 company per day during project to have 2500 data points.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400" y="1424005"/>
            <a:ext cx="3583483" cy="22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7">
            <a:hlinkClick/>
          </p:cNvPr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ESG Intro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7">
            <a:hlinkClick action="ppaction://hlinksldjump" r:id="rId3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Questions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7">
            <a:hlinkClick action="ppaction://hlinksldjump" r:id="rId4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7">
            <a:hlinkClick action="ppaction://hlinksldjump" r:id="rId6"/>
          </p:cNvPr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7">
            <a:hlinkClick action="ppaction://hlinksldjump" r:id="rId8"/>
          </p:cNvPr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>
            <a:hlinkClick action="ppaction://hlinksldjump" r:id="rId11"/>
          </p:cNvPr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Dashboard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>
            <a:hlinkClick action="ppaction://hlinksldjump" r:id="rId12"/>
          </p:cNvPr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7">
            <a:hlinkClick action="ppaction://hlinksldjump" r:id="rId14"/>
          </p:cNvPr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Journey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>
            <a:hlinkClick action="ppaction://hlinksldjump" r:id="rId16"/>
          </p:cNvPr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Dashboard</a:t>
            </a:r>
            <a:endParaRPr sz="1200"/>
          </a:p>
        </p:txBody>
      </p:sp>
      <p:sp>
        <p:nvSpPr>
          <p:cNvPr id="292" name="Google Shape;292;p35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Why Tableau?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DB Integration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Simple &amp; Clean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Interactive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25" y="2116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FFFFFF"/>
                </a:solidFill>
              </a:rPr>
              <a:t>Tableau Data Source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853" y="705173"/>
            <a:ext cx="5266714" cy="333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Demo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to Demo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101600"/>
            <a:ext cx="4808300" cy="38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3710" l="3300" r="3728" t="330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5" id="317" name="Google Shape;3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2"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G Analysis for predicted stocks7"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107" y="0"/>
            <a:ext cx="64037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Summary &amp; Next Steps</a:t>
            </a:r>
            <a:endParaRPr sz="1200"/>
          </a:p>
        </p:txBody>
      </p:sp>
      <p:sp>
        <p:nvSpPr>
          <p:cNvPr id="338" name="Google Shape;338;p43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Team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Journey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Sources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Q&amp;A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Team</a:t>
            </a:r>
            <a:endParaRPr/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730000" y="2190750"/>
            <a:ext cx="4798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Sachin Nabar:</a:t>
            </a:r>
            <a:r>
              <a:rPr lang="en-GB" sz="1100"/>
              <a:t> Database Administrator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Sucharita Bhattacharjee:</a:t>
            </a:r>
            <a:r>
              <a:rPr lang="en-GB" sz="1100"/>
              <a:t> Lead Analysis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Yicong (David) Luo:</a:t>
            </a:r>
            <a:r>
              <a:rPr lang="en-GB" sz="1100"/>
              <a:t> Machine Learning Specialist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Monica Dodds</a:t>
            </a:r>
            <a:r>
              <a:rPr lang="en-GB" sz="1100"/>
              <a:t>: Visualization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0" y="1192800"/>
            <a:ext cx="3311000" cy="3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ESG?</a:t>
            </a:r>
            <a:endParaRPr b="0"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1225" y="2434125"/>
            <a:ext cx="34665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Set of standards used to measure a company’s adherence to environmental, social and corporate governance standards.  </a:t>
            </a:r>
            <a:endParaRPr sz="17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318638"/>
            <a:ext cx="4147325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Journey</a:t>
            </a:r>
            <a:endParaRPr sz="800"/>
          </a:p>
        </p:txBody>
      </p:sp>
      <p:sp>
        <p:nvSpPr>
          <p:cNvPr id="351" name="Google Shape;351;p4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3/15/22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5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3" name="Google Shape;353;p45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Gather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Initialize DB &amp; ML models</a:t>
            </a:r>
            <a:endParaRPr sz="700"/>
          </a:p>
        </p:txBody>
      </p:sp>
      <p:sp>
        <p:nvSpPr>
          <p:cNvPr id="354" name="Google Shape;354;p45"/>
          <p:cNvSpPr txBox="1"/>
          <p:nvPr/>
        </p:nvSpPr>
        <p:spPr>
          <a:xfrm>
            <a:off x="19866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3/20/22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6" name="Google Shape;356;p45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Establish Database Connectivity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Begin Machine Learning</a:t>
            </a:r>
            <a:endParaRPr sz="700"/>
          </a:p>
        </p:txBody>
      </p:sp>
      <p:sp>
        <p:nvSpPr>
          <p:cNvPr id="357" name="Google Shape;357;p45"/>
          <p:cNvSpPr txBox="1"/>
          <p:nvPr/>
        </p:nvSpPr>
        <p:spPr>
          <a:xfrm>
            <a:off x="3412450" y="346242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3/27/22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5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9" name="Google Shape;359;p45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DB integration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Draft dashboard &amp; presentation</a:t>
            </a:r>
            <a:endParaRPr sz="700"/>
          </a:p>
        </p:txBody>
      </p:sp>
      <p:sp>
        <p:nvSpPr>
          <p:cNvPr id="360" name="Google Shape;360;p45"/>
          <p:cNvSpPr txBox="1"/>
          <p:nvPr/>
        </p:nvSpPr>
        <p:spPr>
          <a:xfrm>
            <a:off x="4827200" y="2957350"/>
            <a:ext cx="839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4/14/22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5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Weeks 4 &amp;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2" name="Google Shape;362;p45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Integrate ML &amp; DB into Dashboard</a:t>
            </a:r>
            <a:endParaRPr sz="700"/>
          </a:p>
        </p:txBody>
      </p:sp>
      <p:sp>
        <p:nvSpPr>
          <p:cNvPr id="363" name="Google Shape;363;p45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TBD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Future Goals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5" name="Google Shape;365;p45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Reduce MAPE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Explore other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Perform periodic DB refreshes</a:t>
            </a:r>
            <a:endParaRPr sz="700"/>
          </a:p>
        </p:txBody>
      </p:sp>
      <p:pic>
        <p:nvPicPr>
          <p:cNvPr descr="shutterstock_429987889_edited.jpg" id="366" name="Google Shape;366;p45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4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68" name="Google Shape;368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45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71" name="Google Shape;371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45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74" name="Google Shape;374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45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77" name="Google Shape;377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" name="Google Shape;378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5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80" name="Google Shape;380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Google Shape;381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387" name="Google Shape;387;p46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https://en.wikipedia.org/wiki/Environmental,_social_and_corporate_governance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https://ecyy.medium.com/forecasting-by-fb-prophet-in-colab-c9d4db2d4195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https://www.analyticsvidhya.com/blog/2021/07/stock-prices-analysis-with-python/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https://www.alva-group.com/blog/what-is-an-esg-score-and-how-is-it-calculated/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ESG Important?</a:t>
            </a:r>
            <a:endParaRPr sz="1000"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17653" r="17659" t="0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50" name="Google Shape;150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9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Environment</a:t>
            </a:r>
            <a:endParaRPr sz="1000"/>
          </a:p>
        </p:txBody>
      </p:sp>
      <p:sp>
        <p:nvSpPr>
          <p:cNvPr id="153" name="Google Shape;153;p19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Natural resources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Climate risk</a:t>
            </a:r>
            <a:endParaRPr sz="500"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22900" r="22895" t="0"/>
          <a:stretch/>
        </p:blipFill>
        <p:spPr>
          <a:xfrm>
            <a:off x="3332867" y="3359013"/>
            <a:ext cx="2501197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57" name="Google Shape;157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</a:t>
            </a:r>
            <a:endParaRPr sz="1000"/>
          </a:p>
        </p:txBody>
      </p:sp>
      <p:sp>
        <p:nvSpPr>
          <p:cNvPr id="160" name="Google Shape;160;p19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Health &amp; Safety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Human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14457" r="14464" t="0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64" name="Google Shape;164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9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Governance</a:t>
            </a:r>
            <a:endParaRPr sz="1000"/>
          </a:p>
        </p:txBody>
      </p:sp>
      <p:sp>
        <p:nvSpPr>
          <p:cNvPr id="167" name="Google Shape;167;p19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Ethical standards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Shareholder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Questions that we hope to answer ?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5490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20000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there a correlation between stock performance and ESG ratings?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5490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1996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549019" y="4038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1996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037684" y="3888900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20000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does ESG scores affect a company’s bottom line?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2000025" y="388890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Have companies adapted better to ESG based on industry?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56506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are the red flags that affect ESG ratings?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56506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can you invest in ESG?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189" name="Google Shape;189;p21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441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The Just 100 (Forbes)</a:t>
            </a:r>
            <a:endParaRPr sz="26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2000">
                <a:solidFill>
                  <a:srgbClr val="FFFFFF"/>
                </a:solidFill>
              </a:rPr>
              <a:t>Top rated </a:t>
            </a:r>
            <a:r>
              <a:rPr lang="en-GB" sz="2000">
                <a:solidFill>
                  <a:srgbClr val="FFFFFF"/>
                </a:solidFill>
              </a:rPr>
              <a:t>ESG </a:t>
            </a:r>
            <a:r>
              <a:rPr lang="en-GB" sz="2000">
                <a:solidFill>
                  <a:srgbClr val="FFFFFF"/>
                </a:solidFill>
              </a:rPr>
              <a:t>companies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25" y="1673150"/>
            <a:ext cx="17942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4294967295" type="body"/>
          </p:nvPr>
        </p:nvSpPr>
        <p:spPr>
          <a:xfrm>
            <a:off x="3057075" y="2965250"/>
            <a:ext cx="341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946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Yahaoo! Finance</a:t>
            </a:r>
            <a:endParaRPr sz="2600">
              <a:solidFill>
                <a:schemeClr val="lt1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ESG statistics</a:t>
            </a:r>
            <a:endParaRPr sz="3563">
              <a:solidFill>
                <a:srgbClr val="FFFFFF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Historical stock data</a:t>
            </a:r>
            <a:endParaRPr sz="35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7511" l="18052" r="18045" t="7511"/>
          <a:stretch/>
        </p:blipFill>
        <p:spPr>
          <a:xfrm>
            <a:off x="729450" y="3041450"/>
            <a:ext cx="1794250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Database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2514" l="0" r="1969" t="0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Analysis</a:t>
            </a:r>
            <a:endParaRPr sz="1200"/>
          </a:p>
        </p:txBody>
      </p: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369525" y="1749350"/>
            <a:ext cx="4530300" cy="31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Exploration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Analysis</a:t>
            </a:r>
            <a:endParaRPr sz="26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ESG scores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Reg Flags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Stock Analysis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50" y="1322450"/>
            <a:ext cx="2955700" cy="2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734530" y="24735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Python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34530" y="27348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APIs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734530" y="299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AWS, Postgres, SQLAlchemy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05" y="1138200"/>
            <a:ext cx="4468070" cy="36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730005" y="3257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FBProphet &amp; SKLearn for Machine Learning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34530" y="3518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Tableau</a:t>
            </a:r>
            <a:endParaRPr/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82475" y="1528025"/>
            <a:ext cx="4888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Languages We Used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